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4660"/>
  </p:normalViewPr>
  <p:slideViewPr>
    <p:cSldViewPr snapToGrid="0">
      <p:cViewPr varScale="1">
        <p:scale>
          <a:sx n="78" d="100"/>
          <a:sy n="78" d="100"/>
        </p:scale>
        <p:origin x="93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DA4D0B-D289-44C5-ACD1-1D74B1774596}" type="datetime1">
              <a:rPr lang="pt-PT" smtClean="0"/>
              <a:t>16/12/2025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9EF8C-F73B-419C-893B-8D7151F15D37}" type="datetime1">
              <a:rPr lang="pt-PT" smtClean="0"/>
              <a:pPr/>
              <a:t>16/12/2025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BAF473-2665-42A7-89E3-C7BA7EB58D12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5" name="Marcador de Posição do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6" name="Marcador de Posição do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7" name="Marcador de Posição do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8" name="Marcador de Posição do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9" name="Marcador de Posição do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arcador de Posição d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42" name="Marcador de Posição do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43" name="Marcador de Posição do Número do Diapositivo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  <p:cxnSp>
        <p:nvCxnSpPr>
          <p:cNvPr id="47" name="Conexão Reta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8" name="Marcador de Posição do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 fechar diapositiv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pt-PT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equip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7" name="Marcador de Posição d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8" name="Marcador de Posição d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9" name="Marcador de Posição d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2" name="Marcador de Posição do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2" name="Marcador de Posição do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3" name="Marcador de Posição do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4" name="Marcador de Posição d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5" name="Marcador de Posição do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6" name="Marcador de Posição do Número do Diapositivo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upl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e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esquer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título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 com limite superio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: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Marcador de Posição do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5" name="Marcador de Posição d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6" name="Marcador de Posição do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7" name="Marcador de Posição do Número do Diapositivo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GB" noProof="0"/>
              <a:t>Click icon to add online image</a:t>
            </a:r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8" name="Marcador de Posição do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31" name="Marcador de Posição do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32" name="Marcador de Posição do Número do Diapositivo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/>
          <a:lstStyle/>
          <a:p>
            <a:pPr rtl="0"/>
            <a:r>
              <a:rPr lang="pt-PT" dirty="0"/>
              <a:t>Figuras a colocar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/>
          <a:p>
            <a:pPr rtl="0"/>
            <a:r>
              <a:rPr lang="pt-PT" dirty="0"/>
              <a:t>Sofia Rodrigues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BF868-CAEB-293A-1820-BC027E58B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9D08E-FD63-08C0-0EF2-1320EE1B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Variabilidade de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B181E-05B5-DF71-19E8-68E2F3FD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10</a:t>
            </a:fld>
            <a:endParaRPr lang="pt-PT" noProof="0"/>
          </a:p>
        </p:txBody>
      </p:sp>
      <p:pic>
        <p:nvPicPr>
          <p:cNvPr id="5" name="Picture 4" descr="A graph with a red and blue chart&#10;&#10;AI-generated content may be incorrect.">
            <a:extLst>
              <a:ext uri="{FF2B5EF4-FFF2-40B4-BE49-F238E27FC236}">
                <a16:creationId xmlns:a16="http://schemas.microsoft.com/office/drawing/2014/main" id="{91E5B569-DC24-FF18-6621-2924C5CD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942"/>
            <a:ext cx="12192000" cy="37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1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4BEDB-3D02-18EA-D9C7-6D5F9007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7353-53C1-9B1F-B4E9-8AF05478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Concentração diária de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92E1E-85B8-8644-9AC4-1ED094F8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11</a:t>
            </a:fld>
            <a:endParaRPr lang="pt-PT" noProof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D6900FFB-A7C7-C659-B561-AC854863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4" y="1370802"/>
            <a:ext cx="9537291" cy="50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7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CEEC-4099-CA0E-0C2C-212C48E5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212D-A158-2A61-F78C-2610B361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Variabilidade de NO2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F0675-1A19-A60C-EEA3-1019B50C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12</a:t>
            </a:fld>
            <a:endParaRPr lang="pt-PT" noProof="0"/>
          </a:p>
        </p:txBody>
      </p:sp>
      <p:pic>
        <p:nvPicPr>
          <p:cNvPr id="8" name="Picture 7" descr="A graph of a person with a red shirt&#10;&#10;AI-generated content may be incorrect.">
            <a:extLst>
              <a:ext uri="{FF2B5EF4-FFF2-40B4-BE49-F238E27FC236}">
                <a16:creationId xmlns:a16="http://schemas.microsoft.com/office/drawing/2014/main" id="{71FD0E95-FEAD-8A27-8124-06D11959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830"/>
            <a:ext cx="12192000" cy="379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2C75D-B385-19BA-F4EB-264CB662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EA37-39A5-77D9-6E67-4FD5E1401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7" y="183647"/>
            <a:ext cx="12192000" cy="797540"/>
          </a:xfrm>
        </p:spPr>
        <p:txBody>
          <a:bodyPr/>
          <a:lstStyle/>
          <a:p>
            <a:r>
              <a:rPr lang="pt-PT" dirty="0"/>
              <a:t>Concentração diária de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66782-FC2C-73AD-3BB2-BDB37943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13</a:t>
            </a:fld>
            <a:endParaRPr lang="pt-PT" noProof="0"/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3E13544E-B695-6C4C-7D7D-3AAE83FC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386348"/>
            <a:ext cx="9844359" cy="524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0C7CD-EF8C-EF76-BAC4-856DE328D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0FED5-81A5-521B-6B8E-12EBE1C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Variabilidade de 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0FE8F-729B-D7B6-D007-433E591D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14</a:t>
            </a:fld>
            <a:endParaRPr lang="pt-PT" noProof="0"/>
          </a:p>
        </p:txBody>
      </p:sp>
      <p:pic>
        <p:nvPicPr>
          <p:cNvPr id="4" name="Picture 3" descr="A graph with numbers and a red box&#10;&#10;AI-generated content may be incorrect.">
            <a:extLst>
              <a:ext uri="{FF2B5EF4-FFF2-40B4-BE49-F238E27FC236}">
                <a16:creationId xmlns:a16="http://schemas.microsoft.com/office/drawing/2014/main" id="{1AA064B2-45DA-C77F-D4AC-CEE72740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594"/>
            <a:ext cx="12192000" cy="37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E4DE1-8472-792B-2743-DAD621125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B04C-4C0B-5874-1E50-CDF17BDA4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Concentração diária de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A887C-2851-0342-1ADF-E65336AD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15</a:t>
            </a:fld>
            <a:endParaRPr lang="pt-PT" noProof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1609876-9341-ED2B-DD43-488C4D98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48" y="1398922"/>
            <a:ext cx="9724103" cy="51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50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56D41-EC2C-8D7A-C84C-B19BA495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5D3A9-D1CF-6A74-376C-0BCED4CB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Variabilidade de PM2.5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A09D0-62CD-0036-8819-455A7FC9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16</a:t>
            </a:fld>
            <a:endParaRPr lang="pt-PT" noProof="0"/>
          </a:p>
        </p:txBody>
      </p:sp>
      <p:pic>
        <p:nvPicPr>
          <p:cNvPr id="4" name="Picture 3" descr="A graph with a red and blue bar chart&#10;&#10;AI-generated content may be incorrect.">
            <a:extLst>
              <a:ext uri="{FF2B5EF4-FFF2-40B4-BE49-F238E27FC236}">
                <a16:creationId xmlns:a16="http://schemas.microsoft.com/office/drawing/2014/main" id="{A4703F94-AF49-F8C9-7FA7-1C0B563A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278"/>
            <a:ext cx="12192000" cy="37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AF3A7-407C-7C5A-17C1-12D5D59A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BA27-F9DE-A0C4-FD97-E34C052EE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Concentração diária de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BE32-3681-FCB5-6E0A-FD3884A3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17</a:t>
            </a:fld>
            <a:endParaRPr lang="pt-PT" noProof="0"/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6DBDEE6-3B5D-F06D-2B2C-321EBEA89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5" y="1305116"/>
            <a:ext cx="9488129" cy="50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2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E24EC-4D82-9D15-2E7F-A88A74E6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9106B-5438-C224-6DCF-FFBFF5A3B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Variabilidade de PM10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A9653-472E-5EF6-4288-481A7640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18</a:t>
            </a:fld>
            <a:endParaRPr lang="pt-PT" noProof="0"/>
          </a:p>
        </p:txBody>
      </p:sp>
      <p:pic>
        <p:nvPicPr>
          <p:cNvPr id="4" name="Picture 3" descr="A graph of a person with a red box&#10;&#10;AI-generated content may be incorrect.">
            <a:extLst>
              <a:ext uri="{FF2B5EF4-FFF2-40B4-BE49-F238E27FC236}">
                <a16:creationId xmlns:a16="http://schemas.microsoft.com/office/drawing/2014/main" id="{55E933BF-7A79-C242-D277-1D7F2E3B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116"/>
            <a:ext cx="12192000" cy="37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BBCEE-6A0F-BBEC-23F4-D4C51180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CA7C-4027-3C4E-747B-27BBC9ADF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Poluente </a:t>
            </a:r>
            <a:r>
              <a:rPr lang="pt-PT" dirty="0" err="1"/>
              <a:t>vs</a:t>
            </a:r>
            <a:r>
              <a:rPr lang="pt-PT" dirty="0"/>
              <a:t> FRP acumulado para cada região do </a:t>
            </a:r>
            <a:r>
              <a:rPr lang="pt-PT" dirty="0" err="1"/>
              <a:t>dataset</a:t>
            </a:r>
            <a:r>
              <a:rPr lang="pt-PT" dirty="0"/>
              <a:t> inteiro e para x anos específicos</a:t>
            </a:r>
          </a:p>
          <a:p>
            <a:r>
              <a:rPr lang="pt-PT" dirty="0" err="1"/>
              <a:t>Italia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88A14-F510-E331-7B54-FD87D963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19</a:t>
            </a:fld>
            <a:endParaRPr lang="pt-PT" noProof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FE2DC3D3-E042-F426-3E00-67F22846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6" y="1171654"/>
            <a:ext cx="5363653" cy="5367255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783BEDCC-4FA7-CAFD-A2CA-B69351BD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1656"/>
            <a:ext cx="5363654" cy="53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1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44D0-F199-8739-9282-392A9AEB3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Explicar como obtive estas </a:t>
            </a:r>
            <a:r>
              <a:rPr lang="pt-PT" dirty="0" err="1"/>
              <a:t>masks</a:t>
            </a:r>
            <a:endParaRPr lang="pt-PT" dirty="0"/>
          </a:p>
          <a:p>
            <a:r>
              <a:rPr lang="pt-PT" dirty="0"/>
              <a:t>Trocar Portugal e Espanha separado por mapa junto?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4A2B5-2548-44DB-8979-3E9F8B83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</a:t>
            </a:fld>
            <a:endParaRPr lang="pt-PT" noProof="0"/>
          </a:p>
        </p:txBody>
      </p:sp>
      <p:pic>
        <p:nvPicPr>
          <p:cNvPr id="10" name="Picture 9" descr="A map of europe with different colored areas&#10;&#10;AI-generated content may be incorrect.">
            <a:extLst>
              <a:ext uri="{FF2B5EF4-FFF2-40B4-BE49-F238E27FC236}">
                <a16:creationId xmlns:a16="http://schemas.microsoft.com/office/drawing/2014/main" id="{68EBE45A-CA42-F9B3-8BC4-D6DC1965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434834"/>
            <a:ext cx="7038975" cy="48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2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DAA7B-A6F9-B34D-A2ED-4AB0A3588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5263-6663-8BA7-59A4-2F7187DBA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Poluente </a:t>
            </a:r>
            <a:r>
              <a:rPr lang="pt-PT" dirty="0" err="1"/>
              <a:t>vs</a:t>
            </a:r>
            <a:r>
              <a:rPr lang="pt-PT" dirty="0"/>
              <a:t> FRP acumulado para cada região do </a:t>
            </a:r>
            <a:r>
              <a:rPr lang="pt-PT" dirty="0" err="1"/>
              <a:t>dataset</a:t>
            </a:r>
            <a:r>
              <a:rPr lang="pt-PT" dirty="0"/>
              <a:t> inteiro e para x anos específicos</a:t>
            </a:r>
          </a:p>
          <a:p>
            <a:r>
              <a:rPr lang="pt-PT" dirty="0"/>
              <a:t>Grécia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58BCD-3543-1B86-38C2-6EC8DBB1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20</a:t>
            </a:fld>
            <a:endParaRPr lang="pt-PT" noProof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6C6EEF8C-932A-4138-55FA-FAF8EF58C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1274403"/>
            <a:ext cx="5447072" cy="5447072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A0F19E35-88D0-0EAC-A1F5-FBA8E404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728" y="1274403"/>
            <a:ext cx="5447072" cy="54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42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4F727-B837-537E-76BC-12C4FDF30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AEB8-8C5C-0767-5958-20C7ED325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Poluente </a:t>
            </a:r>
            <a:r>
              <a:rPr lang="pt-PT" dirty="0" err="1"/>
              <a:t>vs</a:t>
            </a:r>
            <a:r>
              <a:rPr lang="pt-PT" dirty="0"/>
              <a:t> FRP acumulado para cada região do </a:t>
            </a:r>
            <a:r>
              <a:rPr lang="pt-PT" dirty="0" err="1"/>
              <a:t>dataset</a:t>
            </a:r>
            <a:r>
              <a:rPr lang="pt-PT" dirty="0"/>
              <a:t> inteiro e para x anos específicos</a:t>
            </a:r>
          </a:p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3D16-52C4-D99A-D718-2B347FA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21</a:t>
            </a:fld>
            <a:endParaRPr lang="pt-PT" noProof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AA2D461E-BAB9-4382-1B75-4D7B312A1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19" y="1285567"/>
            <a:ext cx="5287297" cy="5287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75E00-9C41-CF88-07F9-FEB6BB1E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689" y="1285566"/>
            <a:ext cx="5287297" cy="5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01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ED7DE-1A23-8B61-1E83-EF3674A7B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1BB8-3528-8BCB-5896-1B0CACCD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Poluente </a:t>
            </a:r>
            <a:r>
              <a:rPr lang="pt-PT" dirty="0" err="1"/>
              <a:t>vs</a:t>
            </a:r>
            <a:r>
              <a:rPr lang="pt-PT" dirty="0"/>
              <a:t> FRP </a:t>
            </a:r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foci</a:t>
            </a:r>
            <a:r>
              <a:rPr lang="pt-PT" dirty="0"/>
              <a:t> para cada região do </a:t>
            </a:r>
            <a:r>
              <a:rPr lang="pt-PT" dirty="0" err="1"/>
              <a:t>dataset</a:t>
            </a:r>
            <a:r>
              <a:rPr lang="pt-PT" dirty="0"/>
              <a:t> inteiro e para x anos específicos</a:t>
            </a:r>
          </a:p>
          <a:p>
            <a:r>
              <a:rPr lang="pt-PT" dirty="0" err="1"/>
              <a:t>Italia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DD02-3E50-AEDC-4137-7CADFE0D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22</a:t>
            </a:fld>
            <a:endParaRPr lang="pt-PT" noProof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36861D5F-5153-1DC9-9443-56804862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4" y="1307689"/>
            <a:ext cx="5300943" cy="5304503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C5C09F30-F12E-AB0F-AFBF-64DA623B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28" y="1307689"/>
            <a:ext cx="5300943" cy="53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6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913FB-9463-A0F7-79F4-BCB0806C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01E74-67D6-053D-4052-07979860A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Poluente </a:t>
            </a:r>
            <a:r>
              <a:rPr lang="pt-PT" dirty="0" err="1"/>
              <a:t>vs</a:t>
            </a:r>
            <a:r>
              <a:rPr lang="pt-PT" dirty="0"/>
              <a:t> FRP </a:t>
            </a:r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foci</a:t>
            </a:r>
            <a:r>
              <a:rPr lang="pt-PT" dirty="0"/>
              <a:t> para cada região do </a:t>
            </a:r>
            <a:r>
              <a:rPr lang="pt-PT" dirty="0" err="1"/>
              <a:t>dataset</a:t>
            </a:r>
            <a:r>
              <a:rPr lang="pt-PT" dirty="0"/>
              <a:t> inteiro e para x anos específicos</a:t>
            </a:r>
          </a:p>
          <a:p>
            <a:r>
              <a:rPr lang="pt-PT" dirty="0"/>
              <a:t>Grécia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9B96B-CE25-1664-63A0-A86AEF70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23</a:t>
            </a:fld>
            <a:endParaRPr lang="pt-PT" noProof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5F16C9C4-8C8D-2ED9-8A16-62EDE8A7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1" y="1215446"/>
            <a:ext cx="5353822" cy="5357418"/>
          </a:xfrm>
          <a:prstGeom prst="rect">
            <a:avLst/>
          </a:prstGeom>
        </p:spPr>
      </p:pic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AE261726-28DB-9B46-8BC3-CA1E240C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11" y="1216475"/>
            <a:ext cx="5352794" cy="53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64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D9F6-DD46-1F35-3D59-A101110E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4493-5E4F-B15D-D3FD-DA4BF881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Poluente </a:t>
            </a:r>
            <a:r>
              <a:rPr lang="pt-PT" dirty="0" err="1"/>
              <a:t>vs</a:t>
            </a:r>
            <a:r>
              <a:rPr lang="pt-PT" dirty="0"/>
              <a:t> FRP </a:t>
            </a:r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foci</a:t>
            </a:r>
            <a:r>
              <a:rPr lang="pt-PT" dirty="0"/>
              <a:t> para cada região do </a:t>
            </a:r>
            <a:r>
              <a:rPr lang="pt-PT" dirty="0" err="1"/>
              <a:t>dataset</a:t>
            </a:r>
            <a:r>
              <a:rPr lang="pt-PT" dirty="0"/>
              <a:t> inteiro e para x anos específicos</a:t>
            </a:r>
          </a:p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6E32-2B3C-7019-4C3E-C0349B036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24</a:t>
            </a:fld>
            <a:endParaRPr lang="pt-PT" noProof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DBFB6BB-5690-4A48-9F18-066B3DA1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6" y="1404681"/>
            <a:ext cx="5084779" cy="5088194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FD7CA345-2925-6A8B-9478-225D9924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25" y="1404681"/>
            <a:ext cx="5084780" cy="50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43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66F1D-0EBA-E377-E070-7D692E0EE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0A2A-EDE1-5F69-0E85-10A4F788F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Concentraçao</a:t>
            </a:r>
            <a:r>
              <a:rPr lang="pt-PT" dirty="0"/>
              <a:t> de poluentes nos diferentes dias de fogo (explicar em detalhe estes </a:t>
            </a:r>
            <a:r>
              <a:rPr lang="pt-PT" dirty="0" err="1"/>
              <a:t>labels</a:t>
            </a:r>
            <a:r>
              <a:rPr lang="pt-PT" dirty="0"/>
              <a:t>)</a:t>
            </a:r>
          </a:p>
          <a:p>
            <a:r>
              <a:rPr lang="pt-PT" dirty="0" err="1"/>
              <a:t>Italia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9FDB-CA0B-97EA-8E4A-A7E68F8D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25</a:t>
            </a:fld>
            <a:endParaRPr lang="pt-PT" noProof="0"/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E8B11AA2-5618-D7CE-95DE-A65DC609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714"/>
            <a:ext cx="12192000" cy="52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3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27C2-B3A0-C36A-D7F4-8C55A327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C83C2-7B19-9038-9A66-1F52D60C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Concentraçao</a:t>
            </a:r>
            <a:r>
              <a:rPr lang="pt-PT" dirty="0"/>
              <a:t> de poluentes nos diferentes dias de fogo (explicar em detalhe estes </a:t>
            </a:r>
            <a:r>
              <a:rPr lang="pt-PT" dirty="0" err="1"/>
              <a:t>labels</a:t>
            </a:r>
            <a:r>
              <a:rPr lang="pt-PT" dirty="0"/>
              <a:t>)</a:t>
            </a:r>
          </a:p>
          <a:p>
            <a:r>
              <a:rPr lang="pt-PT" dirty="0"/>
              <a:t>Grécia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603F9-45C4-6394-0D35-B26DD15B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26</a:t>
            </a:fld>
            <a:endParaRPr lang="pt-PT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0682E0-4ED5-D54C-3BCB-F213ADC8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325"/>
            <a:ext cx="12192000" cy="529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09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14505-1B2F-4F03-CE5B-57D62477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1091-355A-F5C6-40D1-313F0FF48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Concentraçao</a:t>
            </a:r>
            <a:r>
              <a:rPr lang="pt-PT" dirty="0"/>
              <a:t> de poluentes nos diferentes dias de fogo (explicar em detalhe estes </a:t>
            </a:r>
            <a:r>
              <a:rPr lang="pt-PT" dirty="0" err="1"/>
              <a:t>labels</a:t>
            </a:r>
            <a:r>
              <a:rPr lang="pt-PT" dirty="0"/>
              <a:t>)</a:t>
            </a:r>
          </a:p>
          <a:p>
            <a:r>
              <a:rPr lang="pt-PT" dirty="0" err="1"/>
              <a:t>Iberia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5E0AA-FAF8-6D35-00E5-5819AFD2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27</a:t>
            </a:fld>
            <a:endParaRPr lang="pt-PT" noProof="0"/>
          </a:p>
        </p:txBody>
      </p:sp>
      <p:pic>
        <p:nvPicPr>
          <p:cNvPr id="5" name="Picture 4" descr="A graph of different colored columns&#10;&#10;AI-generated content may be incorrect.">
            <a:extLst>
              <a:ext uri="{FF2B5EF4-FFF2-40B4-BE49-F238E27FC236}">
                <a16:creationId xmlns:a16="http://schemas.microsoft.com/office/drawing/2014/main" id="{D45F2501-19AA-50DF-7739-C97EB4F4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340"/>
            <a:ext cx="12192000" cy="529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0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73085-867C-3609-92B4-363BB72E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FE39-192C-E020-86E4-71C6E1E72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Concentraçao</a:t>
            </a:r>
            <a:r>
              <a:rPr lang="pt-PT" dirty="0"/>
              <a:t> de poluentes </a:t>
            </a:r>
            <a:r>
              <a:rPr lang="pt-PT" dirty="0" err="1"/>
              <a:t>vs</a:t>
            </a:r>
            <a:r>
              <a:rPr lang="pt-PT" dirty="0"/>
              <a:t> variáveis </a:t>
            </a:r>
            <a:r>
              <a:rPr lang="pt-PT" dirty="0" err="1"/>
              <a:t>meteorologicas</a:t>
            </a:r>
            <a:endParaRPr lang="pt-PT" dirty="0"/>
          </a:p>
          <a:p>
            <a:r>
              <a:rPr lang="pt-PT" dirty="0" err="1"/>
              <a:t>Iberia</a:t>
            </a:r>
            <a:r>
              <a:rPr lang="pt-PT" dirty="0"/>
              <a:t> – tenho também </a:t>
            </a:r>
            <a:r>
              <a:rPr lang="pt-PT" dirty="0" err="1"/>
              <a:t>plots</a:t>
            </a:r>
            <a:r>
              <a:rPr lang="pt-PT" dirty="0"/>
              <a:t> para um único 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80647-86FF-A0CA-4A34-D2DBCE9E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28</a:t>
            </a:fld>
            <a:endParaRPr lang="pt-PT" noProof="0"/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93C05ADF-C97E-A4D1-3E02-B759111D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978"/>
            <a:ext cx="4001731" cy="3961446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53801AAE-01F4-56DF-0E4F-D50A97F42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135" y="1357978"/>
            <a:ext cx="4001732" cy="3961446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DF1EB7D9-37A6-6D93-1E5C-6B378B72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271" y="1357978"/>
            <a:ext cx="4001732" cy="39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0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AE460-15B6-9E17-0285-69FA79ED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E281-9762-9AA5-73A1-C429F8111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FRP acumulado </a:t>
            </a:r>
            <a:r>
              <a:rPr lang="pt-PT" dirty="0" err="1"/>
              <a:t>vs</a:t>
            </a:r>
            <a:r>
              <a:rPr lang="pt-PT" dirty="0"/>
              <a:t> variáveis </a:t>
            </a:r>
            <a:r>
              <a:rPr lang="pt-PT" dirty="0" err="1"/>
              <a:t>meteorologicas</a:t>
            </a:r>
            <a:endParaRPr lang="pt-PT" dirty="0"/>
          </a:p>
          <a:p>
            <a:r>
              <a:rPr lang="pt-PT" dirty="0" err="1"/>
              <a:t>Iberia</a:t>
            </a:r>
            <a:r>
              <a:rPr lang="pt-PT" dirty="0"/>
              <a:t> – tenho também </a:t>
            </a:r>
            <a:r>
              <a:rPr lang="pt-PT" dirty="0" err="1"/>
              <a:t>plots</a:t>
            </a:r>
            <a:r>
              <a:rPr lang="pt-PT" dirty="0"/>
              <a:t> para um único 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D6039-89D8-86ED-4E91-9B165D7D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29</a:t>
            </a:fld>
            <a:endParaRPr lang="pt-PT" noProof="0"/>
          </a:p>
        </p:txBody>
      </p:sp>
      <p:pic>
        <p:nvPicPr>
          <p:cNvPr id="5" name="Picture 4" descr="A graph of blue and red lines&#10;&#10;AI-generated content may be incorrect.">
            <a:extLst>
              <a:ext uri="{FF2B5EF4-FFF2-40B4-BE49-F238E27FC236}">
                <a16:creationId xmlns:a16="http://schemas.microsoft.com/office/drawing/2014/main" id="{50F5856D-D4F5-D01F-EA45-D049B4B7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823"/>
            <a:ext cx="7344697" cy="1922438"/>
          </a:xfrm>
          <a:prstGeom prst="rect">
            <a:avLst/>
          </a:prstGeom>
        </p:spPr>
      </p:pic>
      <p:pic>
        <p:nvPicPr>
          <p:cNvPr id="9" name="Picture 8" descr="A graph of blue and red lines&#10;&#10;AI-generated content may be incorrect.">
            <a:extLst>
              <a:ext uri="{FF2B5EF4-FFF2-40B4-BE49-F238E27FC236}">
                <a16:creationId xmlns:a16="http://schemas.microsoft.com/office/drawing/2014/main" id="{549ED984-AE96-30FE-E47A-5FA1F854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87" y="2820052"/>
            <a:ext cx="7806812" cy="2043394"/>
          </a:xfrm>
          <a:prstGeom prst="rect">
            <a:avLst/>
          </a:prstGeom>
        </p:spPr>
      </p:pic>
      <p:pic>
        <p:nvPicPr>
          <p:cNvPr id="12" name="Picture 11" descr="A blue and red graph&#10;&#10;AI-generated content may be incorrect.">
            <a:extLst>
              <a:ext uri="{FF2B5EF4-FFF2-40B4-BE49-F238E27FC236}">
                <a16:creationId xmlns:a16="http://schemas.microsoft.com/office/drawing/2014/main" id="{359CDEBA-3C62-54FF-E4D7-20069C167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66968"/>
            <a:ext cx="7606762" cy="19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FDBB2-40A8-7DCC-6307-BFB38C57A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9167-AF3B-A995-B866-42BA1D0C1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Pequena análise sobre os fogos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884A2-662F-BEC2-D258-1A02589A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</a:t>
            </a:fld>
            <a:endParaRPr lang="pt-PT" noProof="0"/>
          </a:p>
        </p:txBody>
      </p:sp>
      <p:pic>
        <p:nvPicPr>
          <p:cNvPr id="4" name="Picture 3" descr="A map of europe with orange spots&#10;&#10;AI-generated content may be incorrect.">
            <a:extLst>
              <a:ext uri="{FF2B5EF4-FFF2-40B4-BE49-F238E27FC236}">
                <a16:creationId xmlns:a16="http://schemas.microsoft.com/office/drawing/2014/main" id="{63E408D3-0B16-C1B5-8F23-B4DC2899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22" y="1157303"/>
            <a:ext cx="7712365" cy="556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69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35FAD-1FB5-77D7-100C-4E90A96C6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6775-14EB-0951-3766-DC046984E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Concentraçao</a:t>
            </a:r>
            <a:r>
              <a:rPr lang="pt-PT" dirty="0"/>
              <a:t> de poluentes </a:t>
            </a:r>
            <a:r>
              <a:rPr lang="pt-PT" dirty="0" err="1"/>
              <a:t>vs</a:t>
            </a:r>
            <a:r>
              <a:rPr lang="pt-PT" dirty="0"/>
              <a:t> variáveis </a:t>
            </a:r>
            <a:r>
              <a:rPr lang="pt-PT" dirty="0" err="1"/>
              <a:t>meteorologicas</a:t>
            </a:r>
            <a:endParaRPr lang="pt-PT" dirty="0"/>
          </a:p>
          <a:p>
            <a:r>
              <a:rPr lang="pt-PT" dirty="0" err="1"/>
              <a:t>Italia</a:t>
            </a:r>
            <a:r>
              <a:rPr lang="pt-PT" dirty="0"/>
              <a:t> – tenho também </a:t>
            </a:r>
            <a:r>
              <a:rPr lang="pt-PT" dirty="0" err="1"/>
              <a:t>plots</a:t>
            </a:r>
            <a:r>
              <a:rPr lang="pt-PT" dirty="0"/>
              <a:t> para um único ano</a:t>
            </a:r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63A63-BE4B-4CB7-F8B9-06417355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30</a:t>
            </a:fld>
            <a:endParaRPr lang="pt-PT" noProof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A93B464B-5878-5E8E-874C-293DCE13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619"/>
            <a:ext cx="4034748" cy="3996812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7F98193-50DF-E469-615D-95FD6E82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68" y="1956619"/>
            <a:ext cx="4034748" cy="3996812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25B0F456-CA81-C803-27F5-95CE1A79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937" y="1958288"/>
            <a:ext cx="4033063" cy="39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6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8838-6C3E-527E-5220-FB7991614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764DB-8271-640F-518E-2B9C2A194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FRP acumulado </a:t>
            </a:r>
            <a:r>
              <a:rPr lang="pt-PT" dirty="0" err="1"/>
              <a:t>vs</a:t>
            </a:r>
            <a:r>
              <a:rPr lang="pt-PT" dirty="0"/>
              <a:t> variáveis </a:t>
            </a:r>
            <a:r>
              <a:rPr lang="pt-PT" dirty="0" err="1"/>
              <a:t>meteorologicas</a:t>
            </a:r>
            <a:endParaRPr lang="pt-PT" dirty="0"/>
          </a:p>
          <a:p>
            <a:r>
              <a:rPr lang="pt-PT" dirty="0" err="1"/>
              <a:t>Italia</a:t>
            </a:r>
            <a:r>
              <a:rPr lang="pt-PT" dirty="0"/>
              <a:t> – tenho também </a:t>
            </a:r>
            <a:r>
              <a:rPr lang="pt-PT" dirty="0" err="1"/>
              <a:t>plots</a:t>
            </a:r>
            <a:r>
              <a:rPr lang="pt-PT" dirty="0"/>
              <a:t> para um único ano</a:t>
            </a:r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2EBDF-1403-4469-FD84-0F8FFDD3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31</a:t>
            </a:fld>
            <a:endParaRPr lang="pt-PT" noProof="0"/>
          </a:p>
        </p:txBody>
      </p:sp>
      <p:pic>
        <p:nvPicPr>
          <p:cNvPr id="4" name="Picture 3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E31CBDE3-8AE1-6664-CF74-4E4C59C10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912"/>
            <a:ext cx="8131277" cy="2129750"/>
          </a:xfrm>
          <a:prstGeom prst="rect">
            <a:avLst/>
          </a:prstGeom>
        </p:spPr>
      </p:pic>
      <p:pic>
        <p:nvPicPr>
          <p:cNvPr id="8" name="Picture 7" descr="A graph of blue and red lines&#10;&#10;AI-generated content may be incorrect.">
            <a:extLst>
              <a:ext uri="{FF2B5EF4-FFF2-40B4-BE49-F238E27FC236}">
                <a16:creationId xmlns:a16="http://schemas.microsoft.com/office/drawing/2014/main" id="{78750A0C-19DA-67B2-DCDA-112C4325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10" y="3224662"/>
            <a:ext cx="8013290" cy="2098847"/>
          </a:xfrm>
          <a:prstGeom prst="rect">
            <a:avLst/>
          </a:prstGeom>
        </p:spPr>
      </p:pic>
      <p:pic>
        <p:nvPicPr>
          <p:cNvPr id="11" name="Picture 10" descr="A blue and red graph&#10;&#10;AI-generated content may be incorrect.">
            <a:extLst>
              <a:ext uri="{FF2B5EF4-FFF2-40B4-BE49-F238E27FC236}">
                <a16:creationId xmlns:a16="http://schemas.microsoft.com/office/drawing/2014/main" id="{E714F68D-B1B2-A944-7A7B-E6064E751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4872"/>
            <a:ext cx="7266039" cy="19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65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59AC8-9519-F397-8A8D-681EDC6C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851F-EBC7-E830-B0AF-997DAA8F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Concentraçao</a:t>
            </a:r>
            <a:r>
              <a:rPr lang="pt-PT" dirty="0"/>
              <a:t> de poluentes </a:t>
            </a:r>
            <a:r>
              <a:rPr lang="pt-PT" dirty="0" err="1"/>
              <a:t>vs</a:t>
            </a:r>
            <a:r>
              <a:rPr lang="pt-PT" dirty="0"/>
              <a:t> variáveis </a:t>
            </a:r>
            <a:r>
              <a:rPr lang="pt-PT" dirty="0" err="1"/>
              <a:t>meteorologicas</a:t>
            </a:r>
            <a:endParaRPr lang="pt-PT" dirty="0"/>
          </a:p>
          <a:p>
            <a:r>
              <a:rPr lang="pt-PT" dirty="0" err="1"/>
              <a:t>Grecia</a:t>
            </a:r>
            <a:r>
              <a:rPr lang="pt-PT" dirty="0"/>
              <a:t> – tenho também </a:t>
            </a:r>
            <a:r>
              <a:rPr lang="pt-PT" dirty="0" err="1"/>
              <a:t>plots</a:t>
            </a:r>
            <a:r>
              <a:rPr lang="pt-PT" dirty="0"/>
              <a:t> para um único ano</a:t>
            </a:r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28AF-90D4-5CC1-91BB-F26DC0FF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32</a:t>
            </a:fld>
            <a:endParaRPr lang="pt-PT" noProof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B22A331E-4F56-7892-03D7-4805988C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296"/>
            <a:ext cx="4057322" cy="4016477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F5B10504-7540-7785-05A1-A1A2B7B8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57" y="1858295"/>
            <a:ext cx="4057323" cy="4016478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E84F1D68-EBD3-AD12-C167-19C6B78EC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676" y="1858294"/>
            <a:ext cx="4057324" cy="40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25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B6390-76D8-BC71-9211-54B30BC1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02F2-A1F0-B332-7802-CBBD8BBD7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FRP acumulado </a:t>
            </a:r>
            <a:r>
              <a:rPr lang="pt-PT" dirty="0" err="1"/>
              <a:t>vs</a:t>
            </a:r>
            <a:r>
              <a:rPr lang="pt-PT" dirty="0"/>
              <a:t> variáveis </a:t>
            </a:r>
            <a:r>
              <a:rPr lang="pt-PT" dirty="0" err="1"/>
              <a:t>meteorologicas</a:t>
            </a:r>
            <a:endParaRPr lang="pt-PT" dirty="0"/>
          </a:p>
          <a:p>
            <a:r>
              <a:rPr lang="pt-PT" dirty="0" err="1"/>
              <a:t>Grecia</a:t>
            </a:r>
            <a:r>
              <a:rPr lang="pt-PT" dirty="0"/>
              <a:t> – tenho também </a:t>
            </a:r>
            <a:r>
              <a:rPr lang="pt-PT" dirty="0" err="1"/>
              <a:t>plots</a:t>
            </a:r>
            <a:r>
              <a:rPr lang="pt-PT" dirty="0"/>
              <a:t> para um único ano</a:t>
            </a:r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08572-CCE1-3EFD-906C-FF10AB31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33</a:t>
            </a:fld>
            <a:endParaRPr lang="pt-PT" noProof="0"/>
          </a:p>
        </p:txBody>
      </p:sp>
      <p:pic>
        <p:nvPicPr>
          <p:cNvPr id="4" name="Picture 3" descr="A graph of blue and red lines&#10;&#10;AI-generated content may be incorrect.">
            <a:extLst>
              <a:ext uri="{FF2B5EF4-FFF2-40B4-BE49-F238E27FC236}">
                <a16:creationId xmlns:a16="http://schemas.microsoft.com/office/drawing/2014/main" id="{0A3E528B-0843-7E44-84C5-2DE6DD33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983"/>
            <a:ext cx="8190271" cy="2143762"/>
          </a:xfrm>
          <a:prstGeom prst="rect">
            <a:avLst/>
          </a:prstGeom>
        </p:spPr>
      </p:pic>
      <p:pic>
        <p:nvPicPr>
          <p:cNvPr id="8" name="Picture 7" descr="A blue and black graph&#10;&#10;AI-generated content may be incorrect.">
            <a:extLst>
              <a:ext uri="{FF2B5EF4-FFF2-40B4-BE49-F238E27FC236}">
                <a16:creationId xmlns:a16="http://schemas.microsoft.com/office/drawing/2014/main" id="{262F7C28-9CEB-EB52-E687-E8FE0F1A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3" y="3061911"/>
            <a:ext cx="7452852" cy="1950747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627C8FC2-8151-3FCA-4774-B37C747E9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65" y="4763135"/>
            <a:ext cx="8003459" cy="209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12D9D-B067-7E48-A608-FE96A48B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54852-25A4-C09F-4611-FF101F0CC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Concentraçao</a:t>
            </a:r>
            <a:r>
              <a:rPr lang="pt-PT" dirty="0"/>
              <a:t> de poluentes </a:t>
            </a:r>
            <a:r>
              <a:rPr lang="pt-PT" dirty="0" err="1"/>
              <a:t>vs</a:t>
            </a:r>
            <a:r>
              <a:rPr lang="pt-PT" dirty="0"/>
              <a:t> variáveis meteorológicas – </a:t>
            </a:r>
            <a:r>
              <a:rPr lang="pt-PT" dirty="0" err="1"/>
              <a:t>ScatterPlot</a:t>
            </a:r>
            <a:endParaRPr lang="pt-PT" dirty="0"/>
          </a:p>
          <a:p>
            <a:r>
              <a:rPr lang="pt-PT" dirty="0" err="1"/>
              <a:t>Iberia</a:t>
            </a:r>
            <a:r>
              <a:rPr lang="pt-PT" dirty="0"/>
              <a:t> – tenho também </a:t>
            </a:r>
            <a:r>
              <a:rPr lang="pt-PT" dirty="0" err="1"/>
              <a:t>plots</a:t>
            </a:r>
            <a:r>
              <a:rPr lang="pt-PT" dirty="0"/>
              <a:t> para um único ano</a:t>
            </a:r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BB5ED-B8D3-CDD1-C0FD-161A9027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34</a:t>
            </a:fld>
            <a:endParaRPr lang="pt-PT" noProof="0"/>
          </a:p>
        </p:txBody>
      </p: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5C3B64E0-00EA-4DB5-4713-2DF99E4FA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065"/>
            <a:ext cx="2767181" cy="5923935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D3449487-87A7-0791-0768-1F2B8483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204" y="934065"/>
            <a:ext cx="2771197" cy="5923935"/>
          </a:xfrm>
          <a:prstGeom prst="rect">
            <a:avLst/>
          </a:prstGeom>
        </p:spPr>
      </p:pic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20EE3363-1A9F-A60C-73C3-9392F1EBE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977" y="934064"/>
            <a:ext cx="2767181" cy="59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87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2F354-A038-A898-89F2-B33EEF6F7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1E34-7E26-8085-C1EB-3DCAD663B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Concentraçao</a:t>
            </a:r>
            <a:r>
              <a:rPr lang="pt-PT" dirty="0"/>
              <a:t> de poluentes </a:t>
            </a:r>
            <a:r>
              <a:rPr lang="pt-PT" dirty="0" err="1"/>
              <a:t>vs</a:t>
            </a:r>
            <a:r>
              <a:rPr lang="pt-PT" dirty="0"/>
              <a:t> variáveis meteorológicas – </a:t>
            </a:r>
            <a:r>
              <a:rPr lang="pt-PT" dirty="0" err="1"/>
              <a:t>ScatterPlot</a:t>
            </a:r>
            <a:endParaRPr lang="pt-PT" dirty="0"/>
          </a:p>
          <a:p>
            <a:r>
              <a:rPr lang="pt-PT" dirty="0" err="1"/>
              <a:t>Italia</a:t>
            </a:r>
            <a:r>
              <a:rPr lang="pt-PT" dirty="0"/>
              <a:t> – tenho também </a:t>
            </a:r>
            <a:r>
              <a:rPr lang="pt-PT" dirty="0" err="1"/>
              <a:t>plots</a:t>
            </a:r>
            <a:r>
              <a:rPr lang="pt-PT" dirty="0"/>
              <a:t> para um único ano</a:t>
            </a:r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55D32-E7C4-84F9-CE5C-5513145A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35</a:t>
            </a:fld>
            <a:endParaRPr lang="pt-PT" noProof="0"/>
          </a:p>
        </p:txBody>
      </p: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2AA542A2-299F-9062-C48B-8A90401E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80" y="934065"/>
            <a:ext cx="2771197" cy="5923935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3EF6E910-EA8D-ECA3-1443-78673269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01" y="934064"/>
            <a:ext cx="2771197" cy="5923936"/>
          </a:xfrm>
          <a:prstGeom prst="rect">
            <a:avLst/>
          </a:prstGeom>
        </p:spPr>
      </p:pic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05AAD5BD-FDA8-D0CF-D8E1-2945C1C3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761" y="934064"/>
            <a:ext cx="2767181" cy="59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56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F03C-8EA1-146C-90D7-C3F30B3B9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F406-065F-8129-11DD-E0659D924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Concentraçao</a:t>
            </a:r>
            <a:r>
              <a:rPr lang="pt-PT" dirty="0"/>
              <a:t> de poluentes </a:t>
            </a:r>
            <a:r>
              <a:rPr lang="pt-PT" dirty="0" err="1"/>
              <a:t>vs</a:t>
            </a:r>
            <a:r>
              <a:rPr lang="pt-PT" dirty="0"/>
              <a:t> variáveis meteorológicas – </a:t>
            </a:r>
            <a:r>
              <a:rPr lang="pt-PT" dirty="0" err="1"/>
              <a:t>ScatterPlot</a:t>
            </a:r>
            <a:endParaRPr lang="pt-PT" dirty="0"/>
          </a:p>
          <a:p>
            <a:r>
              <a:rPr lang="pt-PT" dirty="0" err="1"/>
              <a:t>Grecia</a:t>
            </a:r>
            <a:r>
              <a:rPr lang="pt-PT" dirty="0"/>
              <a:t> – tenho também </a:t>
            </a:r>
            <a:r>
              <a:rPr lang="pt-PT" dirty="0" err="1"/>
              <a:t>plots</a:t>
            </a:r>
            <a:r>
              <a:rPr lang="pt-PT" dirty="0"/>
              <a:t> para um único ano</a:t>
            </a:r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D2780-5DC9-3B6C-A170-167947DF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36</a:t>
            </a:fld>
            <a:endParaRPr lang="pt-PT" noProof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8F970A8-AF9E-EDBA-86D8-69C4A25A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73" y="934065"/>
            <a:ext cx="2771197" cy="5923935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43C366AC-1304-62DA-9CB2-4B7AA6B1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77" y="934064"/>
            <a:ext cx="2771197" cy="5923936"/>
          </a:xfrm>
          <a:prstGeom prst="rect">
            <a:avLst/>
          </a:prstGeo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F0291685-7D99-CB9E-BFAE-F03EB6644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626" y="934063"/>
            <a:ext cx="2771198" cy="59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68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E793-9C23-E7A0-A98C-C93292EB3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C3F5C-ED1D-038F-48AD-8EE363E7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Média Global das variáveis </a:t>
            </a:r>
            <a:r>
              <a:rPr lang="pt-PT" dirty="0" err="1"/>
              <a:t>meteorologicas</a:t>
            </a:r>
            <a:endParaRPr lang="pt-PT" dirty="0"/>
          </a:p>
          <a:p>
            <a:r>
              <a:rPr lang="pt-PT" dirty="0"/>
              <a:t>Todas as </a:t>
            </a:r>
            <a:r>
              <a:rPr lang="pt-PT" dirty="0" err="1"/>
              <a:t>regioes</a:t>
            </a:r>
            <a:endParaRPr lang="pt-PT" dirty="0"/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FBBFA-6397-6B33-0059-27D807E3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37</a:t>
            </a:fld>
            <a:endParaRPr lang="pt-PT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BDDE1-0B32-E695-CAEB-9DCFA308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579" y="2902656"/>
            <a:ext cx="7364796" cy="2283706"/>
          </a:xfrm>
          <a:prstGeom prst="rect">
            <a:avLst/>
          </a:prstGeom>
        </p:spPr>
      </p:pic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E089715-04A5-8025-BC8A-55B365CEE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066493"/>
            <a:ext cx="7738602" cy="2380108"/>
          </a:xfrm>
          <a:prstGeom prst="rect">
            <a:avLst/>
          </a:prstGeom>
        </p:spPr>
      </p:pic>
      <p:pic>
        <p:nvPicPr>
          <p:cNvPr id="8" name="Picture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4C5FACE-71CD-517E-095F-95E99FAAD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4413383"/>
            <a:ext cx="7364796" cy="24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32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ECEB-4D13-4ECC-EC08-F27F573B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7FB10-13E0-437C-BED9-2555E2421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 err="1"/>
              <a:t>Compositos</a:t>
            </a:r>
            <a:r>
              <a:rPr lang="pt-PT" dirty="0"/>
              <a:t> das variáveis </a:t>
            </a:r>
            <a:r>
              <a:rPr lang="pt-PT" dirty="0" err="1"/>
              <a:t>meteorologicas</a:t>
            </a:r>
            <a:endParaRPr lang="pt-PT" dirty="0"/>
          </a:p>
          <a:p>
            <a:r>
              <a:rPr lang="pt-PT" dirty="0"/>
              <a:t>Todas as regiões e para cada poluente  - Colocar em anexos</a:t>
            </a:r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54887-7EF2-6700-1F8C-F0D58257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38</a:t>
            </a:fld>
            <a:endParaRPr lang="pt-PT" noProof="0"/>
          </a:p>
        </p:txBody>
      </p:sp>
      <p:pic>
        <p:nvPicPr>
          <p:cNvPr id="7" name="Picture 6" descr="A map of different types of precipitation&#10;&#10;AI-generated content may be incorrect.">
            <a:extLst>
              <a:ext uri="{FF2B5EF4-FFF2-40B4-BE49-F238E27FC236}">
                <a16:creationId xmlns:a16="http://schemas.microsoft.com/office/drawing/2014/main" id="{EF32B9F8-F653-0BE1-5062-DCDB795D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16"/>
            <a:ext cx="4277491" cy="2315397"/>
          </a:xfrm>
          <a:prstGeom prst="rect">
            <a:avLst/>
          </a:prstGeom>
        </p:spPr>
      </p:pic>
      <p:pic>
        <p:nvPicPr>
          <p:cNvPr id="10" name="Picture 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46C0660-25BF-2E9D-4DB6-E4DD6021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254" y="877116"/>
            <a:ext cx="4277491" cy="2315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54DFAD-E2A0-67B0-E16D-31A4274A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508" y="877116"/>
            <a:ext cx="4277491" cy="2315397"/>
          </a:xfrm>
          <a:prstGeom prst="rect">
            <a:avLst/>
          </a:prstGeom>
        </p:spPr>
      </p:pic>
      <p:pic>
        <p:nvPicPr>
          <p:cNvPr id="14" name="Picture 13" descr="A map of italy and the weather&#10;&#10;AI-generated content may be incorrect.">
            <a:extLst>
              <a:ext uri="{FF2B5EF4-FFF2-40B4-BE49-F238E27FC236}">
                <a16:creationId xmlns:a16="http://schemas.microsoft.com/office/drawing/2014/main" id="{A903FA69-FD3F-5CDD-2F03-5ED07436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48986"/>
            <a:ext cx="2664372" cy="205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070CE-1B0B-EEB6-D0D3-C1D39F5FD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372" y="3087597"/>
            <a:ext cx="2664372" cy="205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44F16C-B736-FA27-D482-EAFFB4E75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744" y="3078212"/>
            <a:ext cx="2664372" cy="2057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3B2E07-601A-A7F3-0501-5A5C60E0C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4991267"/>
            <a:ext cx="4035862" cy="18630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E04EA1-4403-48D7-3B83-C70384CE0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6559" y="5045699"/>
            <a:ext cx="3917950" cy="18086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C60F83-9B14-8981-E120-56A9AF546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4508" y="4883360"/>
            <a:ext cx="4277491" cy="19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70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5C15-ED00-70CD-2A35-BE235752A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C6EC2-5410-38EB-B2DA-F34F1B63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Anomalias das variáveis </a:t>
            </a:r>
            <a:r>
              <a:rPr lang="pt-PT" dirty="0" err="1"/>
              <a:t>meteorologicas</a:t>
            </a:r>
            <a:endParaRPr lang="pt-PT" dirty="0"/>
          </a:p>
          <a:p>
            <a:r>
              <a:rPr lang="pt-PT" dirty="0"/>
              <a:t>Todas as regiões e para cada poluente</a:t>
            </a:r>
          </a:p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FBF0-5513-1DCF-A1B8-F62B3D99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39</a:t>
            </a:fld>
            <a:endParaRPr lang="pt-PT" noProof="0"/>
          </a:p>
        </p:txBody>
      </p:sp>
      <p:pic>
        <p:nvPicPr>
          <p:cNvPr id="4" name="Picture 3" descr="A diagram of a map&#10;&#10;AI-generated content may be incorrect.">
            <a:extLst>
              <a:ext uri="{FF2B5EF4-FFF2-40B4-BE49-F238E27FC236}">
                <a16:creationId xmlns:a16="http://schemas.microsoft.com/office/drawing/2014/main" id="{E0B3B1E2-C479-E356-B67B-B4CC3BDD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350"/>
            <a:ext cx="4162097" cy="2252935"/>
          </a:xfrm>
          <a:prstGeom prst="rect">
            <a:avLst/>
          </a:prstGeom>
        </p:spPr>
      </p:pic>
      <p:pic>
        <p:nvPicPr>
          <p:cNvPr id="8" name="Picture 7" descr="A map of the north and the south&#10;&#10;AI-generated content may be incorrect.">
            <a:extLst>
              <a:ext uri="{FF2B5EF4-FFF2-40B4-BE49-F238E27FC236}">
                <a16:creationId xmlns:a16="http://schemas.microsoft.com/office/drawing/2014/main" id="{7154373A-1E8B-3F30-39CA-ED263888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97" y="861350"/>
            <a:ext cx="4162098" cy="2252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840450-243C-0AAC-4947-0CB5A338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902" y="861350"/>
            <a:ext cx="4162098" cy="2252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0E481E-DD80-54B3-048D-C064F3482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98748"/>
            <a:ext cx="2743201" cy="2077747"/>
          </a:xfrm>
          <a:prstGeom prst="rect">
            <a:avLst/>
          </a:prstGeom>
        </p:spPr>
      </p:pic>
      <p:pic>
        <p:nvPicPr>
          <p:cNvPr id="16" name="Picture 15" descr="A map of italy and a temperature&#10;&#10;AI-generated content may be incorrect.">
            <a:extLst>
              <a:ext uri="{FF2B5EF4-FFF2-40B4-BE49-F238E27FC236}">
                <a16:creationId xmlns:a16="http://schemas.microsoft.com/office/drawing/2014/main" id="{F25D04A6-E72D-4E4B-3EDD-D982D60E4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791" y="3026967"/>
            <a:ext cx="2743202" cy="2021307"/>
          </a:xfrm>
          <a:prstGeom prst="rect">
            <a:avLst/>
          </a:prstGeom>
        </p:spPr>
      </p:pic>
      <p:pic>
        <p:nvPicPr>
          <p:cNvPr id="18" name="Picture 17" descr="A map of italy and a map of the weather&#10;&#10;AI-generated content may be incorrect.">
            <a:extLst>
              <a:ext uri="{FF2B5EF4-FFF2-40B4-BE49-F238E27FC236}">
                <a16:creationId xmlns:a16="http://schemas.microsoft.com/office/drawing/2014/main" id="{68D539C6-8642-5FA4-84B8-8D5791B08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583" y="2998748"/>
            <a:ext cx="2648611" cy="2045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06656-59D5-377C-0FE6-588C04E50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31242"/>
            <a:ext cx="3957145" cy="1826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A720E5-C2CB-C2C5-4E27-217336CEB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2907" y="5039720"/>
            <a:ext cx="3957145" cy="1826758"/>
          </a:xfrm>
          <a:prstGeom prst="rect">
            <a:avLst/>
          </a:prstGeom>
        </p:spPr>
      </p:pic>
      <p:pic>
        <p:nvPicPr>
          <p:cNvPr id="24" name="Picture 23" descr="A close-up of a map&#10;&#10;AI-generated content may be incorrect.">
            <a:extLst>
              <a:ext uri="{FF2B5EF4-FFF2-40B4-BE49-F238E27FC236}">
                <a16:creationId xmlns:a16="http://schemas.microsoft.com/office/drawing/2014/main" id="{70B88668-8E9E-47F1-1955-A49CBAF5B5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0052" y="4899013"/>
            <a:ext cx="4261948" cy="19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FD7BD-0202-BBC4-08F3-EE9F31AF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4435-620B-91B4-924E-54C89BE3E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Soma total de FRP por região e apontar os anos com mais fogos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259F9-872B-1ACA-884D-A71BD735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4</a:t>
            </a:fld>
            <a:endParaRPr lang="pt-PT" noProof="0"/>
          </a:p>
        </p:txBody>
      </p:sp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E40E309-B4D8-FB5F-0B16-1FF78C2E9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563"/>
            <a:ext cx="6449194" cy="3200189"/>
          </a:xfrm>
          <a:prstGeom prst="rect">
            <a:avLst/>
          </a:prstGeom>
        </p:spPr>
      </p:pic>
      <p:pic>
        <p:nvPicPr>
          <p:cNvPr id="8" name="Picture 7" descr="A graph with red lines&#10;&#10;AI-generated content may be incorrect.">
            <a:extLst>
              <a:ext uri="{FF2B5EF4-FFF2-40B4-BE49-F238E27FC236}">
                <a16:creationId xmlns:a16="http://schemas.microsoft.com/office/drawing/2014/main" id="{FD435805-1651-D68B-9A25-1EDA9FAE7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80" y="1111563"/>
            <a:ext cx="6454619" cy="3200189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3CE6B2C9-7097-94EB-504B-440EA1EAF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977" y="3732611"/>
            <a:ext cx="6454619" cy="32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3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63BA0-80E8-EE4B-C308-EC235F82B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D65B9-AA76-AF97-73D1-168943FF0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Quartis, Contagem de fogos por pixel, concentração de poluentes para o pixel com mais </a:t>
            </a:r>
            <a:r>
              <a:rPr lang="pt-PT" dirty="0" err="1"/>
              <a:t>ocorrencias</a:t>
            </a:r>
            <a:r>
              <a:rPr lang="pt-PT" dirty="0"/>
              <a:t> </a:t>
            </a:r>
          </a:p>
          <a:p>
            <a:r>
              <a:rPr lang="pt-PT" dirty="0"/>
              <a:t>Todas as regiões – Exemplo é da </a:t>
            </a:r>
            <a:r>
              <a:rPr lang="pt-PT" dirty="0" err="1"/>
              <a:t>Iberia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472BA-AE6F-D80F-1F7C-4A20584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739"/>
            <a:ext cx="5770179" cy="2873864"/>
          </a:xfrm>
          <a:prstGeom prst="rect">
            <a:avLst/>
          </a:prstGeom>
        </p:spPr>
      </p:pic>
      <p:pic>
        <p:nvPicPr>
          <p:cNvPr id="9" name="Picture 8" descr="A map of spain with red and blue squares&#10;&#10;AI-generated content may be incorrect.">
            <a:extLst>
              <a:ext uri="{FF2B5EF4-FFF2-40B4-BE49-F238E27FC236}">
                <a16:creationId xmlns:a16="http://schemas.microsoft.com/office/drawing/2014/main" id="{8043E8D8-912D-8CAB-477E-A806537D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5" y="3757978"/>
            <a:ext cx="4067503" cy="3105235"/>
          </a:xfrm>
          <a:prstGeom prst="rect">
            <a:avLst/>
          </a:prstGeom>
        </p:spPr>
      </p:pic>
      <p:pic>
        <p:nvPicPr>
          <p:cNvPr id="12" name="Picture 11" descr="A graph of a number of red and blue lines&#10;&#10;AI-generated content may be incorrect.">
            <a:extLst>
              <a:ext uri="{FF2B5EF4-FFF2-40B4-BE49-F238E27FC236}">
                <a16:creationId xmlns:a16="http://schemas.microsoft.com/office/drawing/2014/main" id="{47CC6BC6-C679-B625-9A71-05A4EE11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898" y="1594404"/>
            <a:ext cx="6044102" cy="42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F752D-E887-313D-6EB9-8F9AFEAB6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10B0-1FC8-67DF-CBD5-1BFAB853C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Correlação de </a:t>
            </a:r>
            <a:r>
              <a:rPr lang="pt-PT" dirty="0" err="1"/>
              <a:t>Pearson</a:t>
            </a:r>
            <a:r>
              <a:rPr lang="pt-PT" dirty="0"/>
              <a:t> diária ou mensal para as variáveis meteorológicas com poluentes por </a:t>
            </a:r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label</a:t>
            </a:r>
            <a:r>
              <a:rPr lang="pt-PT" dirty="0"/>
              <a:t> (ou apenas com fogo e não fogo)</a:t>
            </a:r>
          </a:p>
          <a:p>
            <a:r>
              <a:rPr lang="pt-PT" dirty="0"/>
              <a:t>Todas as regiões – Exemplo é da </a:t>
            </a:r>
            <a:r>
              <a:rPr lang="pt-PT" dirty="0" err="1"/>
              <a:t>Iberia</a:t>
            </a:r>
            <a:endParaRPr lang="pt-PT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85DDB534-F9D2-C467-527A-AD10928D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725"/>
            <a:ext cx="4319752" cy="2688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5EE66-2970-E85A-394E-B0A90C779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24" y="1101725"/>
            <a:ext cx="4319752" cy="2688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B68EB-99B0-51AE-A21C-C834BAC1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248" y="1101725"/>
            <a:ext cx="4319752" cy="2688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4652C1-920A-D76E-1D8F-7B84F1A82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8025"/>
            <a:ext cx="4306127" cy="2679973"/>
          </a:xfrm>
          <a:prstGeom prst="rect">
            <a:avLst/>
          </a:prstGeom>
        </p:spPr>
      </p:pic>
      <p:pic>
        <p:nvPicPr>
          <p:cNvPr id="15" name="Picture 14" descr="A chart with numbers and symbols&#10;&#10;AI-generated content may be incorrect.">
            <a:extLst>
              <a:ext uri="{FF2B5EF4-FFF2-40B4-BE49-F238E27FC236}">
                <a16:creationId xmlns:a16="http://schemas.microsoft.com/office/drawing/2014/main" id="{A0823434-46A0-48B4-330A-59E791089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123" y="4178026"/>
            <a:ext cx="4319753" cy="2679973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1E5783DC-DB67-7EA1-FE4F-D66D5D6D7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870" y="4178024"/>
            <a:ext cx="4306129" cy="26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62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E168C-317E-7C63-8054-87C49BAF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714A-E321-0DCF-3109-42E676EDD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Correlação de </a:t>
            </a:r>
            <a:r>
              <a:rPr lang="pt-PT" dirty="0" err="1"/>
              <a:t>Pearson</a:t>
            </a:r>
            <a:r>
              <a:rPr lang="pt-PT" dirty="0"/>
              <a:t> diária ou mensal para as variáveis meteorológicas e FRP (entre </a:t>
            </a:r>
            <a:r>
              <a:rPr lang="pt-PT"/>
              <a:t>si)</a:t>
            </a:r>
            <a:endParaRPr lang="pt-PT" dirty="0"/>
          </a:p>
          <a:p>
            <a:r>
              <a:rPr lang="pt-PT" dirty="0"/>
              <a:t>Todas as regiões – Exemplo é da </a:t>
            </a:r>
            <a:r>
              <a:rPr lang="pt-PT" dirty="0" err="1"/>
              <a:t>Iberia</a:t>
            </a:r>
            <a:endParaRPr lang="pt-PT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4585C7ED-90C2-FF14-A33A-9ED71FCB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114"/>
            <a:ext cx="5791022" cy="4414345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2BC18988-5161-C138-A210-F72B62C7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78" y="1646114"/>
            <a:ext cx="5873322" cy="441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6D334-62AA-1070-730C-8D028603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3F7C-4FB7-074C-7018-72DA44958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Variabilidade do FRP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8F6B8-0F2A-04A5-F8D2-E86AF254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5</a:t>
            </a:fld>
            <a:endParaRPr lang="pt-PT" noProof="0"/>
          </a:p>
        </p:txBody>
      </p:sp>
      <p:pic>
        <p:nvPicPr>
          <p:cNvPr id="4" name="Picture 3" descr="A graph with a number of months&#10;&#10;AI-generated content may be incorrect.">
            <a:extLst>
              <a:ext uri="{FF2B5EF4-FFF2-40B4-BE49-F238E27FC236}">
                <a16:creationId xmlns:a16="http://schemas.microsoft.com/office/drawing/2014/main" id="{5D9178B5-56BA-6B73-780A-F402B56B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01725"/>
            <a:ext cx="5899354" cy="3519331"/>
          </a:xfrm>
          <a:prstGeom prst="rect">
            <a:avLst/>
          </a:prstGeom>
        </p:spPr>
      </p:pic>
      <p:pic>
        <p:nvPicPr>
          <p:cNvPr id="9" name="Picture 8" descr="A graph of a number of months&#10;&#10;AI-generated content may be incorrect.">
            <a:extLst>
              <a:ext uri="{FF2B5EF4-FFF2-40B4-BE49-F238E27FC236}">
                <a16:creationId xmlns:a16="http://schemas.microsoft.com/office/drawing/2014/main" id="{FC4774CC-3939-F18D-3439-135C030F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46" y="1101725"/>
            <a:ext cx="5899353" cy="3519331"/>
          </a:xfrm>
          <a:prstGeom prst="rect">
            <a:avLst/>
          </a:prstGeom>
        </p:spPr>
      </p:pic>
      <p:pic>
        <p:nvPicPr>
          <p:cNvPr id="12" name="Picture 11" descr="A graph with a number of columns&#10;&#10;AI-generated content may be incorrect.">
            <a:extLst>
              <a:ext uri="{FF2B5EF4-FFF2-40B4-BE49-F238E27FC236}">
                <a16:creationId xmlns:a16="http://schemas.microsoft.com/office/drawing/2014/main" id="{54FFE10B-A8A6-ECB1-1FB8-72E328B0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722" y="3766854"/>
            <a:ext cx="5181600" cy="30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2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71FF4-AAA8-A7BE-B560-CE7194977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E2A95-299C-146D-CC9D-65D6B3290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Comparação de acumulado de FRP</a:t>
            </a:r>
          </a:p>
          <a:p>
            <a:r>
              <a:rPr lang="pt-PT" dirty="0"/>
              <a:t>Ajustar a figura para que o </a:t>
            </a:r>
            <a:r>
              <a:rPr lang="pt-PT" dirty="0" err="1"/>
              <a:t>plot</a:t>
            </a:r>
            <a:r>
              <a:rPr lang="pt-PT" dirty="0"/>
              <a:t> comece e acabe nos dados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71ED8-24B4-8E41-4390-399B8BF9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6</a:t>
            </a:fld>
            <a:endParaRPr lang="pt-PT" noProof="0"/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E196E3D-C473-5610-FFD6-0EE2B1D8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944" y="1374229"/>
            <a:ext cx="9244112" cy="52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E406F-AF95-7535-A705-04F01265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DFEDF-392B-9073-D769-ED79BDED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Comparação de </a:t>
            </a:r>
            <a:r>
              <a:rPr lang="pt-PT" dirty="0" err="1"/>
              <a:t>fire</a:t>
            </a:r>
            <a:r>
              <a:rPr lang="pt-PT" dirty="0"/>
              <a:t> </a:t>
            </a:r>
            <a:r>
              <a:rPr lang="pt-PT" dirty="0" err="1"/>
              <a:t>foci</a:t>
            </a:r>
            <a:r>
              <a:rPr lang="pt-PT" dirty="0"/>
              <a:t> (numero de hotspots) de FRP</a:t>
            </a:r>
          </a:p>
          <a:p>
            <a:r>
              <a:rPr lang="pt-PT" dirty="0"/>
              <a:t>Ajustar a figura para que o </a:t>
            </a:r>
            <a:r>
              <a:rPr lang="pt-PT" dirty="0" err="1"/>
              <a:t>plot</a:t>
            </a:r>
            <a:r>
              <a:rPr lang="pt-PT" dirty="0"/>
              <a:t> comece e acabe nos dados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1C048-1620-9431-0B2F-E90A84B8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7</a:t>
            </a:fld>
            <a:endParaRPr lang="pt-PT" noProof="0"/>
          </a:p>
        </p:txBody>
      </p:sp>
      <p:pic>
        <p:nvPicPr>
          <p:cNvPr id="4" name="Picture 3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BF337BB1-2734-764D-515E-388F0051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1" y="1301673"/>
            <a:ext cx="9529247" cy="54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9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9466D-E735-953E-80DF-1308C06C1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A7B4-5BE2-71B5-43AE-495D3AF59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Transformação de dados por pontos para </a:t>
            </a:r>
            <a:r>
              <a:rPr lang="pt-PT" dirty="0" err="1"/>
              <a:t>grid</a:t>
            </a:r>
            <a:endParaRPr lang="pt-PT" dirty="0"/>
          </a:p>
          <a:p>
            <a:r>
              <a:rPr lang="pt-PT" dirty="0"/>
              <a:t>Qual a melhor forma de fazer esta representação visual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EDA31-E4FC-F6FD-BFD6-F1DADA7B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8</a:t>
            </a:fld>
            <a:endParaRPr lang="pt-PT" noProof="0"/>
          </a:p>
        </p:txBody>
      </p:sp>
      <p:pic>
        <p:nvPicPr>
          <p:cNvPr id="5" name="Picture 4" descr="A map of europe with red and white squares&#10;&#10;AI-generated content may be incorrect.">
            <a:extLst>
              <a:ext uri="{FF2B5EF4-FFF2-40B4-BE49-F238E27FC236}">
                <a16:creationId xmlns:a16="http://schemas.microsoft.com/office/drawing/2014/main" id="{546F02F8-F35D-0C07-6C9F-4E6C07F0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97" y="1352151"/>
            <a:ext cx="6720406" cy="5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8B10-A953-8814-27D6-901273DB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8138A-FD00-E004-E129-7E05DBB63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12192000" cy="797540"/>
          </a:xfrm>
        </p:spPr>
        <p:txBody>
          <a:bodyPr/>
          <a:lstStyle/>
          <a:p>
            <a:r>
              <a:rPr lang="pt-PT" dirty="0"/>
              <a:t>Concentração diária de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F828F-84AB-F3F9-671C-CE6D76F0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9</a:t>
            </a:fld>
            <a:endParaRPr lang="pt-PT" noProof="0"/>
          </a:p>
        </p:txBody>
      </p:sp>
      <p:pic>
        <p:nvPicPr>
          <p:cNvPr id="4" name="Picture 3" descr="A graph of a normalized pulse&#10;&#10;AI-generated content may be incorrect.">
            <a:extLst>
              <a:ext uri="{FF2B5EF4-FFF2-40B4-BE49-F238E27FC236}">
                <a16:creationId xmlns:a16="http://schemas.microsoft.com/office/drawing/2014/main" id="{F69B04AB-59A1-8DC9-1E17-B1EC3C5F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32" y="1427105"/>
            <a:ext cx="9429135" cy="50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55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71_TF03460514_Win32" id="{82D2ED73-FC48-416C-9223-11C87A53BE82}" vid="{652533D6-F04E-421C-9A54-99F9C35028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{010D6C65-9368-495F-81FC-712D4748E68E}tf03460514_win32</Template>
  <TotalTime>762</TotalTime>
  <Words>570</Words>
  <Application>Microsoft Office PowerPoint</Application>
  <PresentationFormat>Widescreen</PresentationFormat>
  <Paragraphs>110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Skeena</vt:lpstr>
      <vt:lpstr>Times New Roman</vt:lpstr>
      <vt:lpstr>Tema do Office</vt:lpstr>
      <vt:lpstr>Figuras a colocar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Margarida Matias Rodrigues</dc:creator>
  <cp:lastModifiedBy>Sofia Margarida Matias Rodrigues</cp:lastModifiedBy>
  <cp:revision>17</cp:revision>
  <dcterms:created xsi:type="dcterms:W3CDTF">2025-05-06T14:09:40Z</dcterms:created>
  <dcterms:modified xsi:type="dcterms:W3CDTF">2025-12-16T10:19:30Z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